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66" r:id="rId4"/>
    <p:sldId id="257" r:id="rId5"/>
    <p:sldId id="259" r:id="rId6"/>
    <p:sldId id="260" r:id="rId7"/>
    <p:sldId id="265" r:id="rId8"/>
    <p:sldId id="261"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114" d="100"/>
          <a:sy n="114" d="100"/>
        </p:scale>
        <p:origin x="4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5302E-38A3-496C-8731-04A9BDC473DB}" type="datetimeFigureOut">
              <a:rPr lang="en-US" smtClean="0"/>
              <a:t>10/20/2019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64B7C-BAD8-4CF5-BDDE-5D111ADD5BEA}" type="slidenum">
              <a:rPr lang="en-US" smtClean="0"/>
              <a:t>‹#›</a:t>
            </a:fld>
            <a:endParaRPr lang="en-US"/>
          </a:p>
        </p:txBody>
      </p:sp>
    </p:spTree>
    <p:extLst>
      <p:ext uri="{BB962C8B-B14F-4D97-AF65-F5344CB8AC3E}">
        <p14:creationId xmlns:p14="http://schemas.microsoft.com/office/powerpoint/2010/main" val="47348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6636381-D707-4EB0-890E-9BBF83198FA5}" type="datetime1">
              <a:rPr lang="en-US" smtClean="0"/>
              <a:t>10/20/2019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202625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5B616-6ADE-4A2D-87A0-D07AD8869DFE}" type="datetime1">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34685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FB0AF01-6401-46EE-ACDC-FA8BDC8A14F5}" type="datetime1">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1188933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F036AB-EB99-4E82-BCB9-542E041FA309}" type="datetime1">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1754046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DB496-64C6-4083-8428-6A0A18FC12C1}" type="datetime1">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1249814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FE26469-2088-4309-9952-87F1AA14052D}" type="datetime1">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1070804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DE87DB-76D1-4C6E-AADF-42C3F4E31A27}" type="datetime1">
              <a:rPr lang="en-US" smtClean="0"/>
              <a:t>10/20/2019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196559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E84A466-CFBF-4744-BF13-6C64F083AADC}" type="datetime1">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3248454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6D62993-7601-4E4D-BC4C-AF965FA49735}" type="datetime1">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252231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CF18D2-868E-41D9-954F-712B99F54FA3}" type="datetime1">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49188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98449-D785-4993-AB5E-9D3AA0B730C4}" type="datetime1">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105899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0F02AD-123B-49E3-888D-575EDA3342AA}" type="datetime1">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67498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3644B1-0D06-4834-9E94-7FEDBE2E0004}" type="datetime1">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87122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E1CF93-674C-4D4C-9650-B164E39670C7}" type="datetime1">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208245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5473A-D824-4BC9-904A-EC8D9C159F9D}" type="datetime1">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5186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E5D49-4DE9-4739-B046-4A739FCEFD8F}" type="datetime1">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58844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9A0128-655F-4A02-80ED-16CEADC6AFDD}" type="datetime1">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686ED4-90CC-4384-A2AF-56640F506F40}" type="slidenum">
              <a:rPr lang="en-US" smtClean="0"/>
              <a:t>‹#›</a:t>
            </a:fld>
            <a:endParaRPr lang="en-US"/>
          </a:p>
        </p:txBody>
      </p:sp>
    </p:spTree>
    <p:extLst>
      <p:ext uri="{BB962C8B-B14F-4D97-AF65-F5344CB8AC3E}">
        <p14:creationId xmlns:p14="http://schemas.microsoft.com/office/powerpoint/2010/main" val="334623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1AD7029-B6AF-4CD8-8FDD-7D2644B19206}" type="datetime1">
              <a:rPr lang="en-US" smtClean="0"/>
              <a:t>10/20/2019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F686ED4-90CC-4384-A2AF-56640F506F40}" type="slidenum">
              <a:rPr lang="en-US" smtClean="0"/>
              <a:t>‹#›</a:t>
            </a:fld>
            <a:endParaRPr lang="en-US"/>
          </a:p>
        </p:txBody>
      </p:sp>
    </p:spTree>
    <p:extLst>
      <p:ext uri="{BB962C8B-B14F-4D97-AF65-F5344CB8AC3E}">
        <p14:creationId xmlns:p14="http://schemas.microsoft.com/office/powerpoint/2010/main" val="2086170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lelliottministries.web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1390087"/>
          </a:xfrm>
        </p:spPr>
        <p:txBody>
          <a:bodyPr/>
          <a:lstStyle/>
          <a:p>
            <a:pPr algn="ctr"/>
            <a:r>
              <a:rPr lang="en-US" dirty="0"/>
              <a:t>Apostolic Succession</a:t>
            </a:r>
            <a:br>
              <a:rPr lang="en-US" dirty="0"/>
            </a:br>
            <a:r>
              <a:rPr lang="en-US" sz="2400" dirty="0"/>
              <a:t>Proverbs 13:22</a:t>
            </a:r>
          </a:p>
        </p:txBody>
      </p:sp>
      <p:sp>
        <p:nvSpPr>
          <p:cNvPr id="3" name="Subtitle 2"/>
          <p:cNvSpPr>
            <a:spLocks noGrp="1"/>
          </p:cNvSpPr>
          <p:nvPr>
            <p:ph type="subTitle" idx="1"/>
          </p:nvPr>
        </p:nvSpPr>
        <p:spPr>
          <a:xfrm>
            <a:off x="696098" y="4652363"/>
            <a:ext cx="6236043" cy="1655762"/>
          </a:xfrm>
        </p:spPr>
        <p:txBody>
          <a:bodyPr>
            <a:normAutofit/>
          </a:bodyPr>
          <a:lstStyle/>
          <a:p>
            <a:pPr algn="l"/>
            <a:r>
              <a:rPr lang="en-US" dirty="0"/>
              <a:t>Apostle T.L. Elliott, </a:t>
            </a:r>
            <a:r>
              <a:rPr lang="en-US" dirty="0" err="1"/>
              <a:t>D.Div</a:t>
            </a:r>
            <a:r>
              <a:rPr lang="en-US" dirty="0"/>
              <a:t>.</a:t>
            </a:r>
          </a:p>
          <a:p>
            <a:pPr algn="l"/>
            <a:r>
              <a:rPr lang="en-US" dirty="0"/>
              <a:t>T.L. Elliott Ministries</a:t>
            </a:r>
          </a:p>
          <a:p>
            <a:pPr algn="l"/>
            <a:r>
              <a:rPr lang="en-US" dirty="0">
                <a:hlinkClick r:id="rId2"/>
              </a:rPr>
              <a:t>http://www.tlelliottministries.webs.com/</a:t>
            </a:r>
            <a:endParaRPr lang="en-US" dirty="0"/>
          </a:p>
          <a:p>
            <a:pPr algn="l"/>
            <a:r>
              <a:rPr lang="en-US" dirty="0"/>
              <a:t>706-888-7678</a:t>
            </a:r>
          </a:p>
        </p:txBody>
      </p:sp>
      <p:pic>
        <p:nvPicPr>
          <p:cNvPr id="5" name="Picture 4">
            <a:extLst>
              <a:ext uri="{FF2B5EF4-FFF2-40B4-BE49-F238E27FC236}">
                <a16:creationId xmlns:a16="http://schemas.microsoft.com/office/drawing/2014/main" id="{FCAA4167-6BE5-49E1-8F40-C5BAD5654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6554" y="2916013"/>
            <a:ext cx="2469348" cy="3392112"/>
          </a:xfrm>
          <a:prstGeom prst="rect">
            <a:avLst/>
          </a:prstGeom>
        </p:spPr>
      </p:pic>
      <p:sp>
        <p:nvSpPr>
          <p:cNvPr id="6" name="Slide Number Placeholder 5">
            <a:extLst>
              <a:ext uri="{FF2B5EF4-FFF2-40B4-BE49-F238E27FC236}">
                <a16:creationId xmlns:a16="http://schemas.microsoft.com/office/drawing/2014/main" id="{6A2DE974-2399-47B5-8E26-E19E5D8676E6}"/>
              </a:ext>
            </a:extLst>
          </p:cNvPr>
          <p:cNvSpPr>
            <a:spLocks noGrp="1"/>
          </p:cNvSpPr>
          <p:nvPr>
            <p:ph type="sldNum" sz="quarter" idx="12"/>
          </p:nvPr>
        </p:nvSpPr>
        <p:spPr/>
        <p:txBody>
          <a:bodyPr/>
          <a:lstStyle/>
          <a:p>
            <a:fld id="{AF686ED4-90CC-4384-A2AF-56640F506F40}" type="slidenum">
              <a:rPr lang="en-US" smtClean="0"/>
              <a:t>1</a:t>
            </a:fld>
            <a:endParaRPr lang="en-US"/>
          </a:p>
        </p:txBody>
      </p:sp>
    </p:spTree>
    <p:extLst>
      <p:ext uri="{BB962C8B-B14F-4D97-AF65-F5344CB8AC3E}">
        <p14:creationId xmlns:p14="http://schemas.microsoft.com/office/powerpoint/2010/main" val="230431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and/or When is Apostolic Succession Performed?</a:t>
            </a:r>
          </a:p>
        </p:txBody>
      </p:sp>
      <p:sp>
        <p:nvSpPr>
          <p:cNvPr id="3" name="Content Placeholder 2"/>
          <p:cNvSpPr>
            <a:spLocks noGrp="1"/>
          </p:cNvSpPr>
          <p:nvPr>
            <p:ph idx="1"/>
          </p:nvPr>
        </p:nvSpPr>
        <p:spPr>
          <a:xfrm>
            <a:off x="558800" y="2603500"/>
            <a:ext cx="11099800" cy="3416300"/>
          </a:xfrm>
        </p:spPr>
        <p:txBody>
          <a:bodyPr>
            <a:normAutofit/>
          </a:bodyPr>
          <a:lstStyle/>
          <a:p>
            <a:r>
              <a:rPr lang="en-US" sz="2000" dirty="0"/>
              <a:t>It is inclusive of the reciting of the names of the line of Apostolic Consecrators who were granted Apostolic Succession from their Presiding Consecrator.  This list of consecrated successors is documented (in order) back to one of the 12 scriptural Apostles, who were consecrated/ordained by Jesus Christ.  The scriptural Apostles are often referred to by apostolic faiths as the original College of Apostles.  It can also be properly applied to other organized affirmations of apostles.</a:t>
            </a:r>
          </a:p>
          <a:p>
            <a:r>
              <a:rPr lang="en-US" sz="2000" dirty="0"/>
              <a:t>It is conducted by the laying on of hands to pass the mantle (responsibility)of leadership to another. (</a:t>
            </a:r>
            <a:r>
              <a:rPr lang="en-US" sz="2000" dirty="0" err="1"/>
              <a:t>Num</a:t>
            </a:r>
            <a:r>
              <a:rPr lang="en-US" sz="2000" dirty="0"/>
              <a:t> 27:18)</a:t>
            </a:r>
          </a:p>
          <a:p>
            <a:r>
              <a:rPr lang="en-US" sz="2000" dirty="0"/>
              <a:t>Mantle is normally passed to spiritual sons or those who have been assistants to their leaders (Josh 1:1; 2 Kings 2:11-14; Matt 28:19-20)</a:t>
            </a:r>
          </a:p>
        </p:txBody>
      </p:sp>
      <p:sp>
        <p:nvSpPr>
          <p:cNvPr id="4" name="Slide Number Placeholder 3">
            <a:extLst>
              <a:ext uri="{FF2B5EF4-FFF2-40B4-BE49-F238E27FC236}">
                <a16:creationId xmlns:a16="http://schemas.microsoft.com/office/drawing/2014/main" id="{269375DF-06AB-4E8B-9738-7A6391CE997F}"/>
              </a:ext>
            </a:extLst>
          </p:cNvPr>
          <p:cNvSpPr>
            <a:spLocks noGrp="1"/>
          </p:cNvSpPr>
          <p:nvPr>
            <p:ph type="sldNum" sz="quarter" idx="12"/>
          </p:nvPr>
        </p:nvSpPr>
        <p:spPr/>
        <p:txBody>
          <a:bodyPr/>
          <a:lstStyle/>
          <a:p>
            <a:fld id="{AF686ED4-90CC-4384-A2AF-56640F506F40}" type="slidenum">
              <a:rPr lang="en-US" smtClean="0"/>
              <a:t>10</a:t>
            </a:fld>
            <a:endParaRPr lang="en-US"/>
          </a:p>
        </p:txBody>
      </p:sp>
    </p:spTree>
    <p:extLst>
      <p:ext uri="{BB962C8B-B14F-4D97-AF65-F5344CB8AC3E}">
        <p14:creationId xmlns:p14="http://schemas.microsoft.com/office/powerpoint/2010/main" val="247935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30" y="2737622"/>
            <a:ext cx="10515600" cy="1325563"/>
          </a:xfrm>
        </p:spPr>
        <p:txBody>
          <a:bodyPr/>
          <a:lstStyle/>
          <a:p>
            <a:pPr algn="ctr"/>
            <a:r>
              <a:rPr lang="en-US" dirty="0">
                <a:solidFill>
                  <a:schemeClr val="accent6">
                    <a:lumMod val="50000"/>
                  </a:schemeClr>
                </a:solidFill>
              </a:rPr>
              <a:t>QUESTIONS?</a:t>
            </a:r>
          </a:p>
        </p:txBody>
      </p:sp>
      <p:sp>
        <p:nvSpPr>
          <p:cNvPr id="3" name="Slide Number Placeholder 2">
            <a:extLst>
              <a:ext uri="{FF2B5EF4-FFF2-40B4-BE49-F238E27FC236}">
                <a16:creationId xmlns:a16="http://schemas.microsoft.com/office/drawing/2014/main" id="{559A9C7F-FABA-4219-B2BC-24AA1B6F121F}"/>
              </a:ext>
            </a:extLst>
          </p:cNvPr>
          <p:cNvSpPr>
            <a:spLocks noGrp="1"/>
          </p:cNvSpPr>
          <p:nvPr>
            <p:ph type="sldNum" sz="quarter" idx="12"/>
          </p:nvPr>
        </p:nvSpPr>
        <p:spPr/>
        <p:txBody>
          <a:bodyPr/>
          <a:lstStyle/>
          <a:p>
            <a:fld id="{AF686ED4-90CC-4384-A2AF-56640F506F40}" type="slidenum">
              <a:rPr lang="en-US" smtClean="0"/>
              <a:t>11</a:t>
            </a:fld>
            <a:endParaRPr lang="en-US"/>
          </a:p>
        </p:txBody>
      </p:sp>
    </p:spTree>
    <p:extLst>
      <p:ext uri="{BB962C8B-B14F-4D97-AF65-F5344CB8AC3E}">
        <p14:creationId xmlns:p14="http://schemas.microsoft.com/office/powerpoint/2010/main" val="225672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Apostolic Succession Teaching</a:t>
            </a:r>
          </a:p>
        </p:txBody>
      </p:sp>
      <p:sp>
        <p:nvSpPr>
          <p:cNvPr id="3" name="Content Placeholder 2"/>
          <p:cNvSpPr>
            <a:spLocks noGrp="1"/>
          </p:cNvSpPr>
          <p:nvPr>
            <p:ph idx="1"/>
          </p:nvPr>
        </p:nvSpPr>
        <p:spPr/>
        <p:txBody>
          <a:bodyPr/>
          <a:lstStyle/>
          <a:p>
            <a:r>
              <a:rPr lang="en-US" dirty="0"/>
              <a:t>Scripture</a:t>
            </a:r>
          </a:p>
          <a:p>
            <a:r>
              <a:rPr lang="en-US" dirty="0"/>
              <a:t>What is Apostolic?</a:t>
            </a:r>
          </a:p>
          <a:p>
            <a:r>
              <a:rPr lang="en-US" dirty="0"/>
              <a:t>What is Apostolic Succession?</a:t>
            </a:r>
          </a:p>
          <a:p>
            <a:r>
              <a:rPr lang="en-US" dirty="0"/>
              <a:t>What is the History of Apostolic Succession?</a:t>
            </a:r>
          </a:p>
          <a:p>
            <a:r>
              <a:rPr lang="en-US" dirty="0"/>
              <a:t>What are Biblical Examples of Succession?</a:t>
            </a:r>
          </a:p>
          <a:p>
            <a:r>
              <a:rPr lang="en-US" dirty="0"/>
              <a:t>What is the Role (Purpose) of Apostolic Succession?</a:t>
            </a:r>
          </a:p>
          <a:p>
            <a:r>
              <a:rPr lang="en-US" dirty="0"/>
              <a:t>What are Additional Terms Associated with Apostolic Succession?</a:t>
            </a:r>
          </a:p>
          <a:p>
            <a:r>
              <a:rPr lang="en-US" dirty="0"/>
              <a:t>How and/or When is Apostolic Succession Performed?</a:t>
            </a:r>
          </a:p>
        </p:txBody>
      </p:sp>
      <p:sp>
        <p:nvSpPr>
          <p:cNvPr id="4" name="Slide Number Placeholder 3">
            <a:extLst>
              <a:ext uri="{FF2B5EF4-FFF2-40B4-BE49-F238E27FC236}">
                <a16:creationId xmlns:a16="http://schemas.microsoft.com/office/drawing/2014/main" id="{1DDC58B2-51F6-4FB0-8B77-BEEAF7C4EBE7}"/>
              </a:ext>
            </a:extLst>
          </p:cNvPr>
          <p:cNvSpPr>
            <a:spLocks noGrp="1"/>
          </p:cNvSpPr>
          <p:nvPr>
            <p:ph type="sldNum" sz="quarter" idx="12"/>
          </p:nvPr>
        </p:nvSpPr>
        <p:spPr/>
        <p:txBody>
          <a:bodyPr/>
          <a:lstStyle/>
          <a:p>
            <a:fld id="{AF686ED4-90CC-4384-A2AF-56640F506F40}" type="slidenum">
              <a:rPr lang="en-US" smtClean="0"/>
              <a:t>2</a:t>
            </a:fld>
            <a:endParaRPr lang="en-US"/>
          </a:p>
        </p:txBody>
      </p:sp>
    </p:spTree>
    <p:extLst>
      <p:ext uri="{BB962C8B-B14F-4D97-AF65-F5344CB8AC3E}">
        <p14:creationId xmlns:p14="http://schemas.microsoft.com/office/powerpoint/2010/main" val="244982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A05A-7D89-4879-8AE5-B28CBE5514C3}"/>
              </a:ext>
            </a:extLst>
          </p:cNvPr>
          <p:cNvSpPr>
            <a:spLocks noGrp="1"/>
          </p:cNvSpPr>
          <p:nvPr>
            <p:ph type="title"/>
          </p:nvPr>
        </p:nvSpPr>
        <p:spPr/>
        <p:txBody>
          <a:bodyPr/>
          <a:lstStyle/>
          <a:p>
            <a:r>
              <a:rPr lang="en-US" dirty="0"/>
              <a:t>Scripture: Proverbs 13:22</a:t>
            </a:r>
          </a:p>
        </p:txBody>
      </p:sp>
      <p:sp>
        <p:nvSpPr>
          <p:cNvPr id="3" name="Content Placeholder 2">
            <a:extLst>
              <a:ext uri="{FF2B5EF4-FFF2-40B4-BE49-F238E27FC236}">
                <a16:creationId xmlns:a16="http://schemas.microsoft.com/office/drawing/2014/main" id="{45223BD9-E461-45B5-92D9-E740F5E9EE90}"/>
              </a:ext>
            </a:extLst>
          </p:cNvPr>
          <p:cNvSpPr>
            <a:spLocks noGrp="1"/>
          </p:cNvSpPr>
          <p:nvPr>
            <p:ph idx="1"/>
          </p:nvPr>
        </p:nvSpPr>
        <p:spPr>
          <a:xfrm>
            <a:off x="673100" y="2603500"/>
            <a:ext cx="10960100" cy="3416300"/>
          </a:xfrm>
        </p:spPr>
        <p:txBody>
          <a:bodyPr>
            <a:normAutofit/>
          </a:bodyPr>
          <a:lstStyle/>
          <a:p>
            <a:pPr marL="0" indent="0" algn="ctr">
              <a:buNone/>
            </a:pPr>
            <a:r>
              <a:rPr lang="en-US" sz="3600" dirty="0"/>
              <a:t>A good man leaves an inheritance (succession) to his children’s children!</a:t>
            </a:r>
          </a:p>
        </p:txBody>
      </p:sp>
      <p:sp>
        <p:nvSpPr>
          <p:cNvPr id="4" name="Slide Number Placeholder 3">
            <a:extLst>
              <a:ext uri="{FF2B5EF4-FFF2-40B4-BE49-F238E27FC236}">
                <a16:creationId xmlns:a16="http://schemas.microsoft.com/office/drawing/2014/main" id="{29286886-44E4-4073-8DCB-0B81D2E5863B}"/>
              </a:ext>
            </a:extLst>
          </p:cNvPr>
          <p:cNvSpPr>
            <a:spLocks noGrp="1"/>
          </p:cNvSpPr>
          <p:nvPr>
            <p:ph type="sldNum" sz="quarter" idx="12"/>
          </p:nvPr>
        </p:nvSpPr>
        <p:spPr/>
        <p:txBody>
          <a:bodyPr/>
          <a:lstStyle/>
          <a:p>
            <a:fld id="{AF686ED4-90CC-4384-A2AF-56640F506F40}" type="slidenum">
              <a:rPr lang="en-US" smtClean="0"/>
              <a:t>3</a:t>
            </a:fld>
            <a:endParaRPr lang="en-US"/>
          </a:p>
        </p:txBody>
      </p:sp>
    </p:spTree>
    <p:extLst>
      <p:ext uri="{BB962C8B-B14F-4D97-AF65-F5344CB8AC3E}">
        <p14:creationId xmlns:p14="http://schemas.microsoft.com/office/powerpoint/2010/main" val="378536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Apostolic?</a:t>
            </a:r>
          </a:p>
        </p:txBody>
      </p:sp>
      <p:sp>
        <p:nvSpPr>
          <p:cNvPr id="3" name="Content Placeholder 2"/>
          <p:cNvSpPr>
            <a:spLocks noGrp="1"/>
          </p:cNvSpPr>
          <p:nvPr>
            <p:ph idx="1"/>
          </p:nvPr>
        </p:nvSpPr>
        <p:spPr/>
        <p:txBody>
          <a:bodyPr/>
          <a:lstStyle/>
          <a:p>
            <a:r>
              <a:rPr lang="en-US" dirty="0"/>
              <a:t>The term "Apostolic" represents a denominational belief or practice that follows the teachings of the twelve Apostles who followed Christ.</a:t>
            </a:r>
          </a:p>
          <a:p>
            <a:r>
              <a:rPr lang="en-US" dirty="0"/>
              <a:t>The term or faith is scripturally supported as a “doctrine (teaching)” in Acts 2:42.  Based on this, it leads us to the concept or teaching of “Apostolic Succession.”</a:t>
            </a:r>
          </a:p>
        </p:txBody>
      </p:sp>
      <p:sp>
        <p:nvSpPr>
          <p:cNvPr id="4" name="Slide Number Placeholder 3">
            <a:extLst>
              <a:ext uri="{FF2B5EF4-FFF2-40B4-BE49-F238E27FC236}">
                <a16:creationId xmlns:a16="http://schemas.microsoft.com/office/drawing/2014/main" id="{C68E9E60-FC28-42B8-92D4-60C12D759BE1}"/>
              </a:ext>
            </a:extLst>
          </p:cNvPr>
          <p:cNvSpPr>
            <a:spLocks noGrp="1"/>
          </p:cNvSpPr>
          <p:nvPr>
            <p:ph type="sldNum" sz="quarter" idx="12"/>
          </p:nvPr>
        </p:nvSpPr>
        <p:spPr/>
        <p:txBody>
          <a:bodyPr/>
          <a:lstStyle/>
          <a:p>
            <a:fld id="{AF686ED4-90CC-4384-A2AF-56640F506F40}" type="slidenum">
              <a:rPr lang="en-US" smtClean="0"/>
              <a:t>4</a:t>
            </a:fld>
            <a:endParaRPr lang="en-US"/>
          </a:p>
        </p:txBody>
      </p:sp>
    </p:spTree>
    <p:extLst>
      <p:ext uri="{BB962C8B-B14F-4D97-AF65-F5344CB8AC3E}">
        <p14:creationId xmlns:p14="http://schemas.microsoft.com/office/powerpoint/2010/main" val="279567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Apostolic Succession?</a:t>
            </a:r>
          </a:p>
        </p:txBody>
      </p:sp>
      <p:sp>
        <p:nvSpPr>
          <p:cNvPr id="3" name="Content Placeholder 2"/>
          <p:cNvSpPr>
            <a:spLocks noGrp="1"/>
          </p:cNvSpPr>
          <p:nvPr>
            <p:ph idx="1"/>
          </p:nvPr>
        </p:nvSpPr>
        <p:spPr>
          <a:xfrm>
            <a:off x="469557" y="2382473"/>
            <a:ext cx="11306432" cy="4179798"/>
          </a:xfrm>
        </p:spPr>
        <p:txBody>
          <a:bodyPr>
            <a:normAutofit/>
          </a:bodyPr>
          <a:lstStyle/>
          <a:p>
            <a:r>
              <a:rPr lang="en-US" dirty="0"/>
              <a:t>Succession: The uninterrupted transmission of spiritual authority and responsibility from the Apostles through successive popes, bishops, and apostles taught by most apostolic faiths</a:t>
            </a:r>
          </a:p>
          <a:p>
            <a:r>
              <a:rPr lang="en-US" dirty="0"/>
              <a:t>Succeed (H: </a:t>
            </a:r>
            <a:r>
              <a:rPr lang="en-US" dirty="0" err="1"/>
              <a:t>Yarash</a:t>
            </a:r>
            <a:r>
              <a:rPr lang="en-US" dirty="0"/>
              <a:t>): take possession, inherit, be an heir</a:t>
            </a:r>
          </a:p>
          <a:p>
            <a:r>
              <a:rPr lang="en-US" dirty="0"/>
              <a:t>Concept of Succession: </a:t>
            </a:r>
          </a:p>
          <a:p>
            <a:pPr lvl="1"/>
            <a:r>
              <a:rPr lang="en-US" dirty="0"/>
              <a:t>And it shall be, that the first born which she </a:t>
            </a:r>
            <a:r>
              <a:rPr lang="en-US" dirty="0" err="1"/>
              <a:t>beareth</a:t>
            </a:r>
            <a:r>
              <a:rPr lang="en-US" dirty="0"/>
              <a:t> shall “succeed” in the name of his brother which is dead that his name be not put out of Israel (</a:t>
            </a:r>
            <a:r>
              <a:rPr lang="en-US" dirty="0" err="1"/>
              <a:t>Deu</a:t>
            </a:r>
            <a:r>
              <a:rPr lang="en-US" dirty="0"/>
              <a:t> 25:6)</a:t>
            </a:r>
          </a:p>
          <a:p>
            <a:pPr lvl="1"/>
            <a:r>
              <a:rPr lang="en-US" dirty="0"/>
              <a:t>Leadership: Joshua Succeeded Moses (</a:t>
            </a:r>
            <a:r>
              <a:rPr lang="en-US" dirty="0" err="1"/>
              <a:t>Deu</a:t>
            </a:r>
            <a:r>
              <a:rPr lang="en-US" dirty="0"/>
              <a:t> 31:1-8; Num 27:12-23)</a:t>
            </a:r>
          </a:p>
          <a:p>
            <a:pPr lvl="1"/>
            <a:r>
              <a:rPr lang="en-US" dirty="0"/>
              <a:t>Priestship: Eleazar Succeeded Aaron (1Chr 24:1-3)</a:t>
            </a:r>
          </a:p>
          <a:p>
            <a:pPr lvl="1"/>
            <a:r>
              <a:rPr lang="en-US" b="1" dirty="0"/>
              <a:t>Spiritual Revelation of the intent of Succession:  </a:t>
            </a:r>
            <a:r>
              <a:rPr lang="en-US" dirty="0"/>
              <a:t>The verbal impartation/entrusting of one’s spiritual legacy (inheritance, birthright, assets, responsibility, authority) to another, with belief that the recipient will sustain/maintain the responsibility of the valued authority given similar to that of a trustee.  The recipient in so doing, will also follow suit and look to maintain that valued legacy by also appointing a successor to maintain the legacy at an appointed time beyond themselves. </a:t>
            </a:r>
          </a:p>
        </p:txBody>
      </p:sp>
      <p:sp>
        <p:nvSpPr>
          <p:cNvPr id="4" name="Slide Number Placeholder 3">
            <a:extLst>
              <a:ext uri="{FF2B5EF4-FFF2-40B4-BE49-F238E27FC236}">
                <a16:creationId xmlns:a16="http://schemas.microsoft.com/office/drawing/2014/main" id="{FE0336E2-2E3A-474D-83B7-1847FCED5E6D}"/>
              </a:ext>
            </a:extLst>
          </p:cNvPr>
          <p:cNvSpPr>
            <a:spLocks noGrp="1"/>
          </p:cNvSpPr>
          <p:nvPr>
            <p:ph type="sldNum" sz="quarter" idx="12"/>
          </p:nvPr>
        </p:nvSpPr>
        <p:spPr/>
        <p:txBody>
          <a:bodyPr/>
          <a:lstStyle/>
          <a:p>
            <a:fld id="{AF686ED4-90CC-4384-A2AF-56640F506F40}" type="slidenum">
              <a:rPr lang="en-US" smtClean="0"/>
              <a:t>5</a:t>
            </a:fld>
            <a:endParaRPr lang="en-US"/>
          </a:p>
        </p:txBody>
      </p:sp>
    </p:spTree>
    <p:extLst>
      <p:ext uri="{BB962C8B-B14F-4D97-AF65-F5344CB8AC3E}">
        <p14:creationId xmlns:p14="http://schemas.microsoft.com/office/powerpoint/2010/main" val="81571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History of Apostolic Succession?</a:t>
            </a:r>
          </a:p>
        </p:txBody>
      </p:sp>
      <p:sp>
        <p:nvSpPr>
          <p:cNvPr id="3" name="Content Placeholder 2"/>
          <p:cNvSpPr>
            <a:spLocks noGrp="1"/>
          </p:cNvSpPr>
          <p:nvPr>
            <p:ph idx="1"/>
          </p:nvPr>
        </p:nvSpPr>
        <p:spPr>
          <a:xfrm>
            <a:off x="533400" y="2603500"/>
            <a:ext cx="11125200" cy="3416300"/>
          </a:xfrm>
        </p:spPr>
        <p:txBody>
          <a:bodyPr>
            <a:normAutofit fontScale="92500" lnSpcReduction="20000"/>
          </a:bodyPr>
          <a:lstStyle/>
          <a:p>
            <a:r>
              <a:rPr lang="en-US" sz="2000" dirty="0"/>
              <a:t>“Apostolic Succession” was believed to have been originated and practiced through the birthing of the New Testament churches from the oldest documented time period of 95 A.D. - 431 A.D. and then dissolved thereafter through the birthing of most protestant faiths that were birth as a result of church reformation.</a:t>
            </a:r>
          </a:p>
          <a:p>
            <a:r>
              <a:rPr lang="en-US" sz="2000" dirty="0"/>
              <a:t>The apostles had committed it orally to the Church, where it had been handed down from generation to generation. This is why currently, apostolic succession is usually verbally articulated in most apostolic consecration services regarding the choosing of successors and their reception of the mantle (responsibility).</a:t>
            </a:r>
          </a:p>
          <a:p>
            <a:r>
              <a:rPr lang="en-US" sz="2000" dirty="0"/>
              <a:t>Based on the scriptures we have and the historical information of the church, we can see that the Apostles appointed successors, who in turn appointed further successors. These successors continue all the way to the present day Apostolic Churches as we know it. (Ex. Acts 1:20-26)</a:t>
            </a:r>
          </a:p>
        </p:txBody>
      </p:sp>
      <p:sp>
        <p:nvSpPr>
          <p:cNvPr id="4" name="Slide Number Placeholder 3">
            <a:extLst>
              <a:ext uri="{FF2B5EF4-FFF2-40B4-BE49-F238E27FC236}">
                <a16:creationId xmlns:a16="http://schemas.microsoft.com/office/drawing/2014/main" id="{79BA3C34-6391-450D-A8DE-63C39A8FD21D}"/>
              </a:ext>
            </a:extLst>
          </p:cNvPr>
          <p:cNvSpPr>
            <a:spLocks noGrp="1"/>
          </p:cNvSpPr>
          <p:nvPr>
            <p:ph type="sldNum" sz="quarter" idx="12"/>
          </p:nvPr>
        </p:nvSpPr>
        <p:spPr/>
        <p:txBody>
          <a:bodyPr/>
          <a:lstStyle/>
          <a:p>
            <a:fld id="{AF686ED4-90CC-4384-A2AF-56640F506F40}" type="slidenum">
              <a:rPr lang="en-US" smtClean="0"/>
              <a:t>6</a:t>
            </a:fld>
            <a:endParaRPr lang="en-US"/>
          </a:p>
        </p:txBody>
      </p:sp>
    </p:spTree>
    <p:extLst>
      <p:ext uri="{BB962C8B-B14F-4D97-AF65-F5344CB8AC3E}">
        <p14:creationId xmlns:p14="http://schemas.microsoft.com/office/powerpoint/2010/main" val="354614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Biblical Examples of Succession?</a:t>
            </a:r>
          </a:p>
        </p:txBody>
      </p:sp>
      <p:sp>
        <p:nvSpPr>
          <p:cNvPr id="3" name="Content Placeholder 2"/>
          <p:cNvSpPr>
            <a:spLocks noGrp="1"/>
          </p:cNvSpPr>
          <p:nvPr>
            <p:ph idx="1"/>
          </p:nvPr>
        </p:nvSpPr>
        <p:spPr/>
        <p:txBody>
          <a:bodyPr/>
          <a:lstStyle/>
          <a:p>
            <a:r>
              <a:rPr lang="en-US" dirty="0"/>
              <a:t>Moses and Joshua</a:t>
            </a:r>
          </a:p>
          <a:p>
            <a:r>
              <a:rPr lang="en-US" dirty="0"/>
              <a:t>Aaron and Eleazar</a:t>
            </a:r>
          </a:p>
          <a:p>
            <a:r>
              <a:rPr lang="en-US" dirty="0"/>
              <a:t>Elijah and Elisha</a:t>
            </a:r>
          </a:p>
          <a:p>
            <a:r>
              <a:rPr lang="en-US" dirty="0"/>
              <a:t>Abraham and Isaac</a:t>
            </a:r>
          </a:p>
          <a:p>
            <a:r>
              <a:rPr lang="en-US" dirty="0"/>
              <a:t>Isaac and Jacob</a:t>
            </a:r>
          </a:p>
          <a:p>
            <a:r>
              <a:rPr lang="en-US" dirty="0"/>
              <a:t>Jesus and the Apostles</a:t>
            </a:r>
          </a:p>
          <a:p>
            <a:r>
              <a:rPr lang="en-US" dirty="0"/>
              <a:t>The Apostles and Mathias</a:t>
            </a:r>
          </a:p>
          <a:p>
            <a:r>
              <a:rPr lang="en-US" dirty="0"/>
              <a:t>Paul and Timothy</a:t>
            </a:r>
          </a:p>
        </p:txBody>
      </p:sp>
      <p:sp>
        <p:nvSpPr>
          <p:cNvPr id="4" name="Slide Number Placeholder 3">
            <a:extLst>
              <a:ext uri="{FF2B5EF4-FFF2-40B4-BE49-F238E27FC236}">
                <a16:creationId xmlns:a16="http://schemas.microsoft.com/office/drawing/2014/main" id="{D4702B50-B3D7-4A31-8FF9-1E163A61770C}"/>
              </a:ext>
            </a:extLst>
          </p:cNvPr>
          <p:cNvSpPr>
            <a:spLocks noGrp="1"/>
          </p:cNvSpPr>
          <p:nvPr>
            <p:ph type="sldNum" sz="quarter" idx="12"/>
          </p:nvPr>
        </p:nvSpPr>
        <p:spPr/>
        <p:txBody>
          <a:bodyPr/>
          <a:lstStyle/>
          <a:p>
            <a:fld id="{AF686ED4-90CC-4384-A2AF-56640F506F40}" type="slidenum">
              <a:rPr lang="en-US" smtClean="0"/>
              <a:t>7</a:t>
            </a:fld>
            <a:endParaRPr lang="en-US"/>
          </a:p>
        </p:txBody>
      </p:sp>
    </p:spTree>
    <p:extLst>
      <p:ext uri="{BB962C8B-B14F-4D97-AF65-F5344CB8AC3E}">
        <p14:creationId xmlns:p14="http://schemas.microsoft.com/office/powerpoint/2010/main" val="104187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(Purpose) of Apostolic Succession?</a:t>
            </a:r>
          </a:p>
        </p:txBody>
      </p:sp>
      <p:sp>
        <p:nvSpPr>
          <p:cNvPr id="3" name="Content Placeholder 2"/>
          <p:cNvSpPr>
            <a:spLocks noGrp="1"/>
          </p:cNvSpPr>
          <p:nvPr>
            <p:ph idx="1"/>
          </p:nvPr>
        </p:nvSpPr>
        <p:spPr>
          <a:xfrm>
            <a:off x="345989" y="2374083"/>
            <a:ext cx="11491784" cy="4236781"/>
          </a:xfrm>
        </p:spPr>
        <p:txBody>
          <a:bodyPr>
            <a:normAutofit/>
          </a:bodyPr>
          <a:lstStyle/>
          <a:p>
            <a:r>
              <a:rPr lang="en-US" sz="1400" dirty="0"/>
              <a:t>The role of “Apostolic Succession” is to spiritually preserve true doctrinal teaching illustrated in the Bible. In stating that, it is to make sure that the apostles’ teachings would be passed down after the deaths of the Biblical Apostles. </a:t>
            </a:r>
          </a:p>
          <a:p>
            <a:pPr lvl="1"/>
            <a:r>
              <a:rPr lang="en-US" sz="1400" dirty="0"/>
              <a:t>Paul told Timothy, “What you have heard from me before many witnesses entrust to faithful men who will be able to teach others also” (2 Tim. 2:2)</a:t>
            </a:r>
          </a:p>
          <a:p>
            <a:pPr lvl="1"/>
            <a:r>
              <a:rPr lang="en-US" sz="1400" dirty="0"/>
              <a:t>Paul said to Timothy, “For this reason I left you in Crete so that you might . . . appoint (consecrate) presbyters (bishops) in every town, as I directed you” (Titus 1:5)</a:t>
            </a:r>
          </a:p>
          <a:p>
            <a:pPr lvl="1"/>
            <a:r>
              <a:rPr lang="en-US" sz="1400" dirty="0"/>
              <a:t>They [the Apostles] appointed presbyters (bishops) for them in each church” (Acts 14:23)</a:t>
            </a:r>
          </a:p>
          <a:p>
            <a:r>
              <a:rPr lang="en-US" sz="1400" dirty="0"/>
              <a:t>Succession was necessary in scriptural time due to heretics putting their own interpretations, even bizarre ones, on Scripture. </a:t>
            </a:r>
          </a:p>
          <a:p>
            <a:r>
              <a:rPr lang="en-US" sz="1400" dirty="0"/>
              <a:t>In tradition, it was considered a message through the Holy Spirit to Bishops (Overseers) to safeguard the assignment of the Church (which is the Spiritual Bride of Christ). </a:t>
            </a:r>
          </a:p>
          <a:p>
            <a:r>
              <a:rPr lang="en-US" sz="1400" dirty="0"/>
              <a:t>Pope </a:t>
            </a:r>
            <a:r>
              <a:rPr lang="en-US" sz="1400" dirty="0" err="1"/>
              <a:t>Clement’s</a:t>
            </a:r>
            <a:r>
              <a:rPr lang="en-US" sz="1400" dirty="0"/>
              <a:t> letter to the Corinthians 42:4-5; 44:1-3 (A.D. 80): if they (Consecrated Successors) should die or are released from their office of overseeing, they have looked out for the future existence and protection of the ministry (church) by identifying and consecrating worthy successors to their ministry.</a:t>
            </a:r>
          </a:p>
          <a:p>
            <a:r>
              <a:rPr lang="en-US" sz="1400" dirty="0"/>
              <a:t>This will allow for the one receiving Apostolic Succession to continue the work of the ministry of their Spiritual Father/Covering they are now entrusted to maintain.</a:t>
            </a:r>
          </a:p>
        </p:txBody>
      </p:sp>
      <p:sp>
        <p:nvSpPr>
          <p:cNvPr id="4" name="Slide Number Placeholder 3">
            <a:extLst>
              <a:ext uri="{FF2B5EF4-FFF2-40B4-BE49-F238E27FC236}">
                <a16:creationId xmlns:a16="http://schemas.microsoft.com/office/drawing/2014/main" id="{AC502A8A-0509-42D6-ADA4-30BA0BE0E173}"/>
              </a:ext>
            </a:extLst>
          </p:cNvPr>
          <p:cNvSpPr>
            <a:spLocks noGrp="1"/>
          </p:cNvSpPr>
          <p:nvPr>
            <p:ph type="sldNum" sz="quarter" idx="12"/>
          </p:nvPr>
        </p:nvSpPr>
        <p:spPr/>
        <p:txBody>
          <a:bodyPr/>
          <a:lstStyle/>
          <a:p>
            <a:fld id="{AF686ED4-90CC-4384-A2AF-56640F506F40}" type="slidenum">
              <a:rPr lang="en-US" smtClean="0"/>
              <a:t>8</a:t>
            </a:fld>
            <a:endParaRPr lang="en-US"/>
          </a:p>
        </p:txBody>
      </p:sp>
    </p:spTree>
    <p:extLst>
      <p:ext uri="{BB962C8B-B14F-4D97-AF65-F5344CB8AC3E}">
        <p14:creationId xmlns:p14="http://schemas.microsoft.com/office/powerpoint/2010/main" val="92885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Terms Associated with Apostolic  Succession:</a:t>
            </a:r>
          </a:p>
        </p:txBody>
      </p:sp>
      <p:sp>
        <p:nvSpPr>
          <p:cNvPr id="3" name="Content Placeholder 2"/>
          <p:cNvSpPr>
            <a:spLocks noGrp="1"/>
          </p:cNvSpPr>
          <p:nvPr>
            <p:ph idx="1"/>
          </p:nvPr>
        </p:nvSpPr>
        <p:spPr>
          <a:xfrm>
            <a:off x="596900" y="2603500"/>
            <a:ext cx="10998200" cy="3416300"/>
          </a:xfrm>
        </p:spPr>
        <p:txBody>
          <a:bodyPr/>
          <a:lstStyle/>
          <a:p>
            <a:r>
              <a:rPr lang="en-US" dirty="0"/>
              <a:t>Pedigree (</a:t>
            </a:r>
            <a:r>
              <a:rPr lang="en-US" dirty="0" err="1"/>
              <a:t>yalad</a:t>
            </a:r>
            <a:r>
              <a:rPr lang="en-US" dirty="0"/>
              <a:t>): to bear, bring forth as a parent (either physically or spiritually).  It is the original term by scripture used to identify family lineages by name form youngest to oldest.  It is scripturally referenced in Numbers 1:18.</a:t>
            </a:r>
          </a:p>
          <a:p>
            <a:r>
              <a:rPr lang="en-US" dirty="0"/>
              <a:t>Litany: a series of petitions for use in church services or processions, usually recited by the clergy and responded to in a recurring formula by the people.  The word comes from the Latin “</a:t>
            </a:r>
            <a:r>
              <a:rPr lang="en-US" dirty="0" err="1"/>
              <a:t>litania</a:t>
            </a:r>
            <a:r>
              <a:rPr lang="en-US" dirty="0"/>
              <a:t>” and the Ancient Greek: </a:t>
            </a:r>
            <a:r>
              <a:rPr lang="en-US" dirty="0" err="1"/>
              <a:t>λιτ</a:t>
            </a:r>
            <a:r>
              <a:rPr lang="en-US" dirty="0"/>
              <a:t>ανεία, which in turn comes from Ancient Greek: λιτή (Ikesia), meaning "supplication (to empower by way of or through the family)". </a:t>
            </a:r>
          </a:p>
        </p:txBody>
      </p:sp>
      <p:sp>
        <p:nvSpPr>
          <p:cNvPr id="4" name="Slide Number Placeholder 3">
            <a:extLst>
              <a:ext uri="{FF2B5EF4-FFF2-40B4-BE49-F238E27FC236}">
                <a16:creationId xmlns:a16="http://schemas.microsoft.com/office/drawing/2014/main" id="{98C665DB-3F3C-4CDD-99BD-B37F54821740}"/>
              </a:ext>
            </a:extLst>
          </p:cNvPr>
          <p:cNvSpPr>
            <a:spLocks noGrp="1"/>
          </p:cNvSpPr>
          <p:nvPr>
            <p:ph type="sldNum" sz="quarter" idx="12"/>
          </p:nvPr>
        </p:nvSpPr>
        <p:spPr/>
        <p:txBody>
          <a:bodyPr/>
          <a:lstStyle/>
          <a:p>
            <a:fld id="{AF686ED4-90CC-4384-A2AF-56640F506F40}" type="slidenum">
              <a:rPr lang="en-US" smtClean="0"/>
              <a:t>9</a:t>
            </a:fld>
            <a:endParaRPr lang="en-US"/>
          </a:p>
        </p:txBody>
      </p:sp>
    </p:spTree>
    <p:extLst>
      <p:ext uri="{BB962C8B-B14F-4D97-AF65-F5344CB8AC3E}">
        <p14:creationId xmlns:p14="http://schemas.microsoft.com/office/powerpoint/2010/main" val="2203320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93</TotalTime>
  <Words>1145</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 Boardroom</vt:lpstr>
      <vt:lpstr>Apostolic Succession Proverbs 13:22</vt:lpstr>
      <vt:lpstr>Outline of Apostolic Succession Teaching</vt:lpstr>
      <vt:lpstr>Scripture: Proverbs 13:22</vt:lpstr>
      <vt:lpstr>What is Apostolic?</vt:lpstr>
      <vt:lpstr>What is Apostolic Succession?</vt:lpstr>
      <vt:lpstr>What is the History of Apostolic Succession?</vt:lpstr>
      <vt:lpstr>What are Biblical Examples of Succession?</vt:lpstr>
      <vt:lpstr>What is the Role (Purpose) of Apostolic Succession?</vt:lpstr>
      <vt:lpstr>Additional Terms Associated with Apostolic  Succession:</vt:lpstr>
      <vt:lpstr>How and/or When is Apostolic Succession Performed?</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Apostolic Succession</dc:title>
  <dc:creator>Elliott, Terrence L CIV USA</dc:creator>
  <cp:lastModifiedBy>Terrence Elliott</cp:lastModifiedBy>
  <cp:revision>14</cp:revision>
  <dcterms:created xsi:type="dcterms:W3CDTF">2019-09-30T15:13:15Z</dcterms:created>
  <dcterms:modified xsi:type="dcterms:W3CDTF">2019-10-20T17:55:09Z</dcterms:modified>
</cp:coreProperties>
</file>