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E3988FF-AEBF-4B48-A13E-2280715C69DA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68EC2A8-87DE-46C5-82B3-A1B5FAAA0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58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8DB7C16-FF6D-43CB-9482-86786299142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B45B317-D76C-4783-BA0D-EAF15B0FD9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66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5B317-D76C-4783-BA0D-EAF15B0FD9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29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5D6F8F0-257B-4CD7-945E-C940F9B2DBBB}" type="datetime1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964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2323-5195-4B3B-8A44-B03C42EC153B}" type="datetime1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6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D5F4-3B4F-4345-AE04-53742185F74F}" type="datetime1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55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0D52-AA23-422A-A473-BA8560EE0FFE}" type="datetime1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80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860C-F09D-4086-8BC2-F2E31C016963}" type="datetime1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93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6FBF-9519-4BFF-95E0-0168B6C4220F}" type="datetime1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308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65B4-AFD6-4C51-9E67-2089E603453F}" type="datetime1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85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3FBD3BD-C03C-48B7-A466-7704B62ECFFD}" type="datetime1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29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5DC1973-D795-4124-BDA7-2EAA16E97116}" type="datetime1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3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2C6E-AC46-4DB2-810F-04487A6541E5}" type="datetime1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69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09CB-EA72-40AC-AF39-954F4EE0290B}" type="datetime1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82E2-A921-46EC-9CAA-DA8F2575DCEA}" type="datetime1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7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52D84-75DB-475F-9565-52E2CC49971B}" type="datetime1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8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5906-817D-4327-9DB7-2EC7BD2639DF}" type="datetime1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1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5716-DFD2-4CB1-87F3-914908CA0C5D}" type="datetime1">
              <a:rPr lang="en-US" smtClean="0"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633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9E02-28E7-4E68-BC92-90D95BF2CD90}" type="datetime1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11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492E-B29C-42C1-9BC7-680E43BBF559}" type="datetime1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3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B1D806-3CFE-4C16-A41C-4BDDDC97AAD4}" type="datetime1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0556199-BF95-4C1C-B044-499E69AF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14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lelliottministries.web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mailto:apostletlelliott30@gmail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1470" y="1122363"/>
            <a:ext cx="10416746" cy="2387600"/>
          </a:xfrm>
        </p:spPr>
        <p:txBody>
          <a:bodyPr/>
          <a:lstStyle/>
          <a:p>
            <a:r>
              <a:rPr lang="en-US" b="1" i="1" dirty="0"/>
              <a:t>Protocol of Apostolic Vestments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054" y="3793524"/>
            <a:ext cx="10812162" cy="2471352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The Meaning of Vestments in Today’s Church</a:t>
            </a:r>
          </a:p>
          <a:p>
            <a:endParaRPr lang="en-US" sz="3200" dirty="0"/>
          </a:p>
          <a:p>
            <a:pPr algn="l"/>
            <a:r>
              <a:rPr lang="en-US" sz="1800" b="1" i="1" dirty="0"/>
              <a:t>Apostle T.L. Elliott, </a:t>
            </a:r>
            <a:r>
              <a:rPr lang="en-US" sz="1800" b="1" i="1" dirty="0" err="1"/>
              <a:t>D.Div</a:t>
            </a:r>
            <a:r>
              <a:rPr lang="en-US" sz="1800" b="1" i="1" dirty="0"/>
              <a:t>.</a:t>
            </a:r>
          </a:p>
          <a:p>
            <a:pPr algn="l"/>
            <a:r>
              <a:rPr lang="en-US" sz="1800" b="1" i="1" dirty="0"/>
              <a:t>http:// </a:t>
            </a:r>
            <a:r>
              <a:rPr lang="en-US" sz="1800" b="1" i="1" dirty="0">
                <a:hlinkClick r:id="rId3"/>
              </a:rPr>
              <a:t>www.tlelliottministries.webs.com/</a:t>
            </a:r>
            <a:endParaRPr lang="en-US" sz="1800" b="1" i="1" dirty="0"/>
          </a:p>
          <a:p>
            <a:pPr algn="l"/>
            <a:r>
              <a:rPr lang="en-US" sz="1800" b="1" i="1" dirty="0">
                <a:hlinkClick r:id="rId4"/>
              </a:rPr>
              <a:t>apostletlelliott30@gmail.com</a:t>
            </a:r>
            <a:endParaRPr lang="en-US" sz="1800" b="1" i="1" dirty="0"/>
          </a:p>
          <a:p>
            <a:pPr algn="l"/>
            <a:r>
              <a:rPr lang="en-US" sz="1800" b="1" i="1" dirty="0"/>
              <a:t>706-888-7678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9734" y="4333103"/>
            <a:ext cx="1863810" cy="205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800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Pastoral &amp; Academic Robes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Pastoral Robes: pulpit or preaching gowns as a result of the Protestant Reformation</a:t>
            </a:r>
          </a:p>
          <a:p>
            <a:r>
              <a:rPr lang="en-US" dirty="0"/>
              <a:t>Academic/Academia Robes: gowns corresponding to educational degrees:</a:t>
            </a:r>
          </a:p>
          <a:p>
            <a:pPr lvl="1"/>
            <a:r>
              <a:rPr lang="en-US" dirty="0"/>
              <a:t>Bachelors</a:t>
            </a:r>
          </a:p>
          <a:p>
            <a:pPr lvl="1"/>
            <a:r>
              <a:rPr lang="en-US" dirty="0"/>
              <a:t>Masters</a:t>
            </a:r>
          </a:p>
          <a:p>
            <a:pPr lvl="1"/>
            <a:r>
              <a:rPr lang="en-US" dirty="0"/>
              <a:t>Doctoral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29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Apostolic Leadership Colors (to include Civic Shirts)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Purple (also Maroon or Fuchsia): Bishops</a:t>
            </a:r>
          </a:p>
          <a:p>
            <a:r>
              <a:rPr lang="en-US" dirty="0"/>
              <a:t>Red: Apostles &amp; Archbishops</a:t>
            </a:r>
          </a:p>
          <a:p>
            <a:r>
              <a:rPr lang="en-US" dirty="0"/>
              <a:t>Blue: Pastors</a:t>
            </a:r>
          </a:p>
          <a:p>
            <a:r>
              <a:rPr lang="en-US" dirty="0"/>
              <a:t>Black:  All Clergy Leaders</a:t>
            </a:r>
          </a:p>
          <a:p>
            <a:r>
              <a:rPr lang="en-US" dirty="0"/>
              <a:t>White: All Clergy Leaders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67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Apostolic Vestments for Communion &amp; Specified Worship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Amice</a:t>
            </a:r>
          </a:p>
          <a:p>
            <a:r>
              <a:rPr lang="en-US" dirty="0"/>
              <a:t>Tunic or Alb</a:t>
            </a:r>
          </a:p>
          <a:p>
            <a:r>
              <a:rPr lang="en-US" dirty="0"/>
              <a:t>Stole</a:t>
            </a:r>
          </a:p>
          <a:p>
            <a:r>
              <a:rPr lang="en-US" dirty="0"/>
              <a:t>Chasuble</a:t>
            </a:r>
          </a:p>
          <a:p>
            <a:r>
              <a:rPr lang="en-US" dirty="0"/>
              <a:t>Zucchetto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37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Apostolic Vestments for Official or Ceremonial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876" y="2174789"/>
            <a:ext cx="10515600" cy="4506097"/>
          </a:xfrm>
        </p:spPr>
        <p:txBody>
          <a:bodyPr>
            <a:normAutofit lnSpcReduction="10000"/>
          </a:bodyPr>
          <a:lstStyle/>
          <a:p>
            <a:r>
              <a:rPr lang="en-US" sz="1600" dirty="0"/>
              <a:t>Cassock</a:t>
            </a:r>
          </a:p>
          <a:p>
            <a:r>
              <a:rPr lang="en-US" sz="1600" dirty="0"/>
              <a:t>Cincture</a:t>
            </a:r>
          </a:p>
          <a:p>
            <a:r>
              <a:rPr lang="en-US" sz="1600" dirty="0"/>
              <a:t>Surplice (Servant Leaders)</a:t>
            </a:r>
          </a:p>
          <a:p>
            <a:r>
              <a:rPr lang="en-US" sz="1600" dirty="0"/>
              <a:t>Rochet</a:t>
            </a:r>
          </a:p>
          <a:p>
            <a:r>
              <a:rPr lang="en-US" sz="1600" dirty="0"/>
              <a:t>Chimer</a:t>
            </a:r>
          </a:p>
          <a:p>
            <a:r>
              <a:rPr lang="en-US" sz="1600" dirty="0"/>
              <a:t>Pectoral Cross</a:t>
            </a:r>
          </a:p>
          <a:p>
            <a:r>
              <a:rPr lang="en-US" sz="1600" dirty="0"/>
              <a:t>Bishop/Apostle Signet Ring</a:t>
            </a:r>
          </a:p>
          <a:p>
            <a:r>
              <a:rPr lang="en-US" sz="1600" dirty="0"/>
              <a:t>Tippet</a:t>
            </a:r>
          </a:p>
          <a:p>
            <a:r>
              <a:rPr lang="en-US" sz="1600" dirty="0"/>
              <a:t>Zucchetto</a:t>
            </a:r>
          </a:p>
          <a:p>
            <a:r>
              <a:rPr lang="en-US" sz="1600" dirty="0"/>
              <a:t>Miter (Bishops)</a:t>
            </a:r>
          </a:p>
          <a:p>
            <a:r>
              <a:rPr lang="en-US" sz="1600" dirty="0"/>
              <a:t>Cope (Bishops)</a:t>
            </a:r>
          </a:p>
          <a:p>
            <a:r>
              <a:rPr lang="en-US" sz="1600" dirty="0"/>
              <a:t>Cape (Apostles or Bishops based upon cassock style)</a:t>
            </a:r>
          </a:p>
          <a:p>
            <a:r>
              <a:rPr lang="en-US" sz="1600" dirty="0"/>
              <a:t>Crosier (Bishops)</a:t>
            </a:r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61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40259" y="2922974"/>
            <a:ext cx="10674178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/>
              <a:t>QUESTIONS?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86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Associated with Apostolic Vestments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7211"/>
            <a:ext cx="10515600" cy="4201296"/>
          </a:xfrm>
        </p:spPr>
        <p:txBody>
          <a:bodyPr>
            <a:normAutofit fontScale="92500" lnSpcReduction="20000"/>
          </a:bodyPr>
          <a:lstStyle/>
          <a:p>
            <a:r>
              <a:rPr lang="en-US" sz="1900" dirty="0"/>
              <a:t>Ministries/Faiths that practice Apostolic Vesting</a:t>
            </a:r>
          </a:p>
          <a:p>
            <a:r>
              <a:rPr lang="en-US" sz="1900" dirty="0"/>
              <a:t>Scriptural Definition of Vestments</a:t>
            </a:r>
          </a:p>
          <a:p>
            <a:r>
              <a:rPr lang="en-US" sz="1900" dirty="0"/>
              <a:t>Scriptural Reasons that support wearing Vestments</a:t>
            </a:r>
          </a:p>
          <a:p>
            <a:r>
              <a:rPr lang="en-US" sz="1900" dirty="0"/>
              <a:t>Who is responsible for Vestment</a:t>
            </a:r>
          </a:p>
          <a:p>
            <a:r>
              <a:rPr lang="en-US" sz="1900" dirty="0"/>
              <a:t>What are the original priestly Vestments</a:t>
            </a:r>
          </a:p>
          <a:p>
            <a:r>
              <a:rPr lang="en-US" sz="1900" dirty="0"/>
              <a:t>What are today’s versions of Vestments</a:t>
            </a:r>
          </a:p>
          <a:p>
            <a:r>
              <a:rPr lang="en-US" sz="1900" dirty="0"/>
              <a:t>Leaders that wear Clerical/Civic Collars</a:t>
            </a:r>
          </a:p>
          <a:p>
            <a:r>
              <a:rPr lang="en-US" sz="1900" dirty="0"/>
              <a:t>What are Pastoral and Academic Robes</a:t>
            </a:r>
          </a:p>
          <a:p>
            <a:r>
              <a:rPr lang="en-US" sz="1900" dirty="0"/>
              <a:t>Apostolic Leadership Colors</a:t>
            </a:r>
          </a:p>
          <a:p>
            <a:r>
              <a:rPr lang="en-US" sz="1900" dirty="0"/>
              <a:t>Who wears Purple/Red Clergy Shirts</a:t>
            </a:r>
          </a:p>
          <a:p>
            <a:r>
              <a:rPr lang="en-US" sz="1900" dirty="0"/>
              <a:t>Apostolic Vestments Worn for Communion &amp; Specific Worship Services</a:t>
            </a:r>
          </a:p>
          <a:p>
            <a:r>
              <a:rPr lang="en-US" sz="1900" dirty="0"/>
              <a:t>Apostolic Vestments Worn for official or Ceremonial Events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19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194" y="822325"/>
            <a:ext cx="11046941" cy="1325563"/>
          </a:xfrm>
        </p:spPr>
        <p:txBody>
          <a:bodyPr/>
          <a:lstStyle/>
          <a:p>
            <a:r>
              <a:rPr lang="en-US" dirty="0"/>
              <a:t>Ministries/Faiths that Practice Apostolic Vesting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Old Catholic</a:t>
            </a:r>
          </a:p>
          <a:p>
            <a:r>
              <a:rPr lang="en-US" dirty="0"/>
              <a:t>Roman Catholic</a:t>
            </a:r>
          </a:p>
          <a:p>
            <a:r>
              <a:rPr lang="en-US" dirty="0"/>
              <a:t>Syrian/Eastern Orthodox</a:t>
            </a:r>
          </a:p>
          <a:p>
            <a:r>
              <a:rPr lang="en-US" dirty="0"/>
              <a:t>Ethiopian Orthodox</a:t>
            </a:r>
          </a:p>
          <a:p>
            <a:r>
              <a:rPr lang="en-US" dirty="0"/>
              <a:t>Oriental Orthodox</a:t>
            </a:r>
          </a:p>
          <a:p>
            <a:r>
              <a:rPr lang="en-US" dirty="0"/>
              <a:t>Anglican</a:t>
            </a:r>
          </a:p>
          <a:p>
            <a:r>
              <a:rPr lang="en-US" dirty="0"/>
              <a:t>Coptic</a:t>
            </a:r>
          </a:p>
          <a:p>
            <a:r>
              <a:rPr lang="en-US" dirty="0"/>
              <a:t>Episcopalian</a:t>
            </a:r>
          </a:p>
          <a:p>
            <a:r>
              <a:rPr lang="en-US" dirty="0"/>
              <a:t>COGIC</a:t>
            </a:r>
          </a:p>
          <a:p>
            <a:r>
              <a:rPr lang="en-US" dirty="0"/>
              <a:t>Full Gospel</a:t>
            </a:r>
          </a:p>
          <a:p>
            <a:r>
              <a:rPr lang="en-US" dirty="0"/>
              <a:t>No-Denominational Faiths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62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Scriptural Definitions of Vestment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Lebush</a:t>
            </a:r>
            <a:r>
              <a:rPr lang="en-US" dirty="0"/>
              <a:t>: garment apparel (Ps 22:18; 102:26)</a:t>
            </a:r>
          </a:p>
          <a:p>
            <a:r>
              <a:rPr lang="en-US" dirty="0" err="1"/>
              <a:t>Kesuth</a:t>
            </a:r>
            <a:r>
              <a:rPr lang="en-US" dirty="0"/>
              <a:t>: </a:t>
            </a:r>
            <a:r>
              <a:rPr lang="en-US" b="1" dirty="0"/>
              <a:t>covering, concealment </a:t>
            </a:r>
            <a:r>
              <a:rPr lang="en-US" dirty="0"/>
              <a:t>(</a:t>
            </a:r>
            <a:r>
              <a:rPr lang="en-US" dirty="0" err="1"/>
              <a:t>Deu</a:t>
            </a:r>
            <a:r>
              <a:rPr lang="en-US" dirty="0"/>
              <a:t> 22:12)</a:t>
            </a:r>
          </a:p>
          <a:p>
            <a:r>
              <a:rPr lang="en-US" dirty="0" err="1"/>
              <a:t>Meltachah</a:t>
            </a:r>
            <a:r>
              <a:rPr lang="en-US" dirty="0"/>
              <a:t>: wardrobe, attire (</a:t>
            </a:r>
            <a:r>
              <a:rPr lang="en-US" dirty="0" err="1"/>
              <a:t>pural</a:t>
            </a:r>
            <a:r>
              <a:rPr lang="en-US" dirty="0"/>
              <a:t>) (2Ki 10:22)</a:t>
            </a:r>
          </a:p>
          <a:p>
            <a:r>
              <a:rPr lang="en-US" dirty="0" err="1"/>
              <a:t>Periblaion</a:t>
            </a:r>
            <a:r>
              <a:rPr lang="en-US" dirty="0"/>
              <a:t>: </a:t>
            </a:r>
            <a:r>
              <a:rPr lang="en-US" b="1" dirty="0"/>
              <a:t>mantle (responsibility), covering</a:t>
            </a:r>
            <a:r>
              <a:rPr lang="en-US" dirty="0"/>
              <a:t> (</a:t>
            </a:r>
            <a:r>
              <a:rPr lang="en-US" dirty="0" err="1"/>
              <a:t>Heb</a:t>
            </a:r>
            <a:r>
              <a:rPr lang="en-US" dirty="0"/>
              <a:t> 1:12)</a:t>
            </a:r>
          </a:p>
          <a:p>
            <a:r>
              <a:rPr lang="en-US" dirty="0"/>
              <a:t>Himation: raiment, garment, cloak, mantle (Rev 19:13, 16)</a:t>
            </a:r>
          </a:p>
          <a:p>
            <a:r>
              <a:rPr lang="en-US" dirty="0" err="1"/>
              <a:t>Himatismos</a:t>
            </a:r>
            <a:r>
              <a:rPr lang="en-US" dirty="0"/>
              <a:t>: clothing (Matt 27:35; </a:t>
            </a:r>
            <a:r>
              <a:rPr lang="en-US" dirty="0" err="1"/>
              <a:t>Jn</a:t>
            </a:r>
            <a:r>
              <a:rPr lang="en-US" dirty="0"/>
              <a:t> 19:24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9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Scriptural Reasons Supporting Vestments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carry out the office of the priest (Ex 31:10; 39:41)</a:t>
            </a:r>
          </a:p>
          <a:p>
            <a:r>
              <a:rPr lang="en-US" dirty="0"/>
              <a:t>Bring glory &amp; beauty to the priest (Ex 28:2, 40)</a:t>
            </a:r>
          </a:p>
          <a:p>
            <a:r>
              <a:rPr lang="en-US" dirty="0"/>
              <a:t>They are considered Holy Garments by GOD (Lev 8:13; 16:4)</a:t>
            </a:r>
          </a:p>
          <a:p>
            <a:r>
              <a:rPr lang="en-US" dirty="0"/>
              <a:t>They represent anointing &amp; consecration of a priest in order for them to minister to GOD (Ex 40:13)</a:t>
            </a:r>
          </a:p>
          <a:p>
            <a:r>
              <a:rPr lang="en-US" dirty="0"/>
              <a:t>Additional Notes:</a:t>
            </a:r>
          </a:p>
          <a:p>
            <a:pPr lvl="1"/>
            <a:r>
              <a:rPr lang="en-US" dirty="0"/>
              <a:t>They are a tradition of the church that symbolize order/organization</a:t>
            </a:r>
          </a:p>
          <a:p>
            <a:pPr lvl="1"/>
            <a:r>
              <a:rPr lang="en-US" dirty="0"/>
              <a:t>They are symbolic of the spirit man that we are reminded to strive and achieve in our spiritual walk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50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has ownership/responsibility of Obtaining Vestments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Leaders</a:t>
            </a:r>
          </a:p>
          <a:p>
            <a:r>
              <a:rPr lang="en-US" dirty="0"/>
              <a:t>Church/Followers</a:t>
            </a:r>
          </a:p>
          <a:p>
            <a:pPr lvl="1"/>
            <a:r>
              <a:rPr lang="en-US" dirty="0"/>
              <a:t>Ex 35;21</a:t>
            </a:r>
          </a:p>
          <a:p>
            <a:pPr lvl="1"/>
            <a:r>
              <a:rPr lang="en-US" dirty="0"/>
              <a:t>Ezra 2:69</a:t>
            </a:r>
          </a:p>
          <a:p>
            <a:pPr lvl="1"/>
            <a:r>
              <a:rPr lang="en-US" dirty="0" err="1"/>
              <a:t>Neh</a:t>
            </a:r>
            <a:r>
              <a:rPr lang="en-US" dirty="0"/>
              <a:t> 7:70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91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were the original Priestly Vestments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Scriptural Documentation: Exodus Chapter 28</a:t>
            </a:r>
          </a:p>
          <a:p>
            <a:r>
              <a:rPr lang="en-US" dirty="0"/>
              <a:t>Breastplate (</a:t>
            </a:r>
            <a:r>
              <a:rPr lang="en-US" dirty="0" err="1"/>
              <a:t>Choshen</a:t>
            </a:r>
            <a:r>
              <a:rPr lang="en-US" dirty="0"/>
              <a:t>): to contain (i.e. </a:t>
            </a:r>
            <a:r>
              <a:rPr lang="en-US" dirty="0" err="1"/>
              <a:t>Urim</a:t>
            </a:r>
            <a:r>
              <a:rPr lang="en-US" dirty="0"/>
              <a:t> &amp; </a:t>
            </a:r>
            <a:r>
              <a:rPr lang="en-US" dirty="0" err="1"/>
              <a:t>Thummim</a:t>
            </a:r>
            <a:r>
              <a:rPr lang="en-US" dirty="0"/>
              <a:t>) as well as tribal stones, v.15</a:t>
            </a:r>
          </a:p>
          <a:p>
            <a:r>
              <a:rPr lang="en-US" dirty="0"/>
              <a:t>Ephod (Ephod): High priest shoulder piece, v.6,31-32</a:t>
            </a:r>
          </a:p>
          <a:p>
            <a:r>
              <a:rPr lang="en-US" dirty="0"/>
              <a:t>Robe (</a:t>
            </a:r>
            <a:r>
              <a:rPr lang="en-US" dirty="0" err="1"/>
              <a:t>Mieyl</a:t>
            </a:r>
            <a:r>
              <a:rPr lang="en-US" dirty="0"/>
              <a:t>): coat, garment, </a:t>
            </a:r>
            <a:r>
              <a:rPr lang="en-US" b="1" dirty="0"/>
              <a:t>mantle, </a:t>
            </a:r>
            <a:r>
              <a:rPr lang="en-US" dirty="0"/>
              <a:t>v.4</a:t>
            </a:r>
          </a:p>
          <a:p>
            <a:r>
              <a:rPr lang="en-US" dirty="0"/>
              <a:t>Broidered Coat (</a:t>
            </a:r>
            <a:r>
              <a:rPr lang="en-US" dirty="0" err="1"/>
              <a:t>Kethenoth</a:t>
            </a:r>
            <a:r>
              <a:rPr lang="en-US" dirty="0"/>
              <a:t>): riders cloak, v.39</a:t>
            </a:r>
          </a:p>
          <a:p>
            <a:r>
              <a:rPr lang="en-US" dirty="0" err="1"/>
              <a:t>Mitre</a:t>
            </a:r>
            <a:r>
              <a:rPr lang="en-US" dirty="0"/>
              <a:t> (</a:t>
            </a:r>
            <a:r>
              <a:rPr lang="en-US" dirty="0" err="1"/>
              <a:t>Mitre</a:t>
            </a:r>
            <a:r>
              <a:rPr lang="en-US" dirty="0"/>
              <a:t>): head dress, v.36-37</a:t>
            </a:r>
          </a:p>
          <a:p>
            <a:r>
              <a:rPr lang="en-US" dirty="0"/>
              <a:t>Bonnet (</a:t>
            </a:r>
            <a:r>
              <a:rPr lang="en-US" dirty="0" err="1"/>
              <a:t>Migbaah</a:t>
            </a:r>
            <a:r>
              <a:rPr lang="en-US" dirty="0"/>
              <a:t>): head covering, v.40</a:t>
            </a:r>
          </a:p>
          <a:p>
            <a:r>
              <a:rPr lang="en-US" dirty="0"/>
              <a:t>Girdle (</a:t>
            </a:r>
            <a:r>
              <a:rPr lang="en-US" dirty="0" err="1"/>
              <a:t>Abnet</a:t>
            </a:r>
            <a:r>
              <a:rPr lang="en-US" dirty="0"/>
              <a:t>): sash, belt, v.8., 40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44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today’s versions of Vestments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Breastplate: Pectoral Cross</a:t>
            </a:r>
          </a:p>
          <a:p>
            <a:r>
              <a:rPr lang="en-US" dirty="0"/>
              <a:t>Ephod: Rochet</a:t>
            </a:r>
          </a:p>
          <a:p>
            <a:r>
              <a:rPr lang="en-US" dirty="0"/>
              <a:t>Robe: Cassock</a:t>
            </a:r>
          </a:p>
          <a:p>
            <a:r>
              <a:rPr lang="en-US" dirty="0"/>
              <a:t>Broidered Coat: </a:t>
            </a:r>
            <a:r>
              <a:rPr lang="en-US" dirty="0" err="1"/>
              <a:t>Chimire</a:t>
            </a:r>
            <a:endParaRPr lang="en-US" dirty="0"/>
          </a:p>
          <a:p>
            <a:r>
              <a:rPr lang="en-US" dirty="0"/>
              <a:t>Bonnet: </a:t>
            </a:r>
            <a:r>
              <a:rPr lang="en-US" dirty="0" err="1"/>
              <a:t>Zuchetto</a:t>
            </a:r>
            <a:endParaRPr lang="en-US" dirty="0"/>
          </a:p>
          <a:p>
            <a:r>
              <a:rPr lang="en-US" dirty="0" err="1"/>
              <a:t>Mitre</a:t>
            </a:r>
            <a:r>
              <a:rPr lang="en-US" dirty="0"/>
              <a:t>: </a:t>
            </a:r>
            <a:r>
              <a:rPr lang="en-US" dirty="0" err="1"/>
              <a:t>Mitre</a:t>
            </a:r>
            <a:endParaRPr lang="en-US" dirty="0"/>
          </a:p>
          <a:p>
            <a:r>
              <a:rPr lang="en-US" dirty="0"/>
              <a:t>Girdle: Cincture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593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Leaders that wear Civic/Clerical Collars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Ranks of Clergy:</a:t>
            </a:r>
          </a:p>
          <a:p>
            <a:pPr lvl="1"/>
            <a:r>
              <a:rPr lang="en-US" dirty="0"/>
              <a:t>Apostles</a:t>
            </a:r>
          </a:p>
          <a:p>
            <a:pPr lvl="1"/>
            <a:r>
              <a:rPr lang="en-US" dirty="0"/>
              <a:t>Bishops</a:t>
            </a:r>
          </a:p>
          <a:p>
            <a:pPr lvl="1"/>
            <a:r>
              <a:rPr lang="en-US" dirty="0"/>
              <a:t>Priests</a:t>
            </a:r>
          </a:p>
          <a:p>
            <a:pPr lvl="1"/>
            <a:r>
              <a:rPr lang="en-US" dirty="0"/>
              <a:t>Lay Ministers</a:t>
            </a:r>
          </a:p>
          <a:p>
            <a:pPr lvl="1"/>
            <a:r>
              <a:rPr lang="en-US" dirty="0"/>
              <a:t>Elders</a:t>
            </a:r>
          </a:p>
          <a:p>
            <a:pPr lvl="1"/>
            <a:r>
              <a:rPr lang="en-US" dirty="0"/>
              <a:t>Deacons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56199-BF95-4C1C-B044-499E69AF7A7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643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65</TotalTime>
  <Words>631</Words>
  <Application>Microsoft Office PowerPoint</Application>
  <PresentationFormat>Widescreen</PresentationFormat>
  <Paragraphs>126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Gothic</vt:lpstr>
      <vt:lpstr>Wingdings 3</vt:lpstr>
      <vt:lpstr>Ion Boardroom</vt:lpstr>
      <vt:lpstr>Protocol of Apostolic Vestments</vt:lpstr>
      <vt:lpstr>Topics Associated with Apostolic Vestments</vt:lpstr>
      <vt:lpstr>Ministries/Faiths that Practice Apostolic Vesting</vt:lpstr>
      <vt:lpstr>Scriptural Definitions of Vestment</vt:lpstr>
      <vt:lpstr>Scriptural Reasons Supporting Vestments</vt:lpstr>
      <vt:lpstr>Who has ownership/responsibility of Obtaining Vestments</vt:lpstr>
      <vt:lpstr>What were the original Priestly Vestments</vt:lpstr>
      <vt:lpstr>What are today’s versions of Vestments</vt:lpstr>
      <vt:lpstr>Leaders that wear Civic/Clerical Collars</vt:lpstr>
      <vt:lpstr>What are Pastoral &amp; Academic Robes</vt:lpstr>
      <vt:lpstr>Apostolic Leadership Colors (to include Civic Shirts)</vt:lpstr>
      <vt:lpstr>Apostolic Vestments for Communion &amp; Specified Worship Services</vt:lpstr>
      <vt:lpstr>Apostolic Vestments for Official or Ceremonial Events</vt:lpstr>
      <vt:lpstr>QUESTIONS?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Protocol of Apostolic Vestments</dc:title>
  <dc:creator>Elliott, Terrence L CIV USA</dc:creator>
  <cp:lastModifiedBy>Terrence Elliott</cp:lastModifiedBy>
  <cp:revision>15</cp:revision>
  <cp:lastPrinted>2019-09-12T15:58:42Z</cp:lastPrinted>
  <dcterms:created xsi:type="dcterms:W3CDTF">2019-09-12T14:47:49Z</dcterms:created>
  <dcterms:modified xsi:type="dcterms:W3CDTF">2019-09-24T00:24:45Z</dcterms:modified>
</cp:coreProperties>
</file>